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6AC1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13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3999761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1677845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5357051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9818797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8709A0-95A2-4C47-AF1B-00AD5691A72C}"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0044182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8709A0-95A2-4C47-AF1B-00AD5691A72C}"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40158667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8709A0-95A2-4C47-AF1B-00AD5691A72C}" type="datetimeFigureOut">
              <a:rPr lang="en-US" smtClean="0"/>
              <a:t>8/17/2015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5836354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8709A0-95A2-4C47-AF1B-00AD5691A72C}" type="datetimeFigureOut">
              <a:rPr lang="en-US" smtClean="0"/>
              <a:t>8/17/2015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9132581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709A0-95A2-4C47-AF1B-00AD5691A72C}" type="datetimeFigureOut">
              <a:rPr lang="en-US" smtClean="0"/>
              <a:t>8/17/2015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723747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8709A0-95A2-4C47-AF1B-00AD5691A72C}"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5841347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8709A0-95A2-4C47-AF1B-00AD5691A72C}"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2678009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709A0-95A2-4C47-AF1B-00AD5691A72C}" type="datetimeFigureOut">
              <a:rPr lang="en-US" smtClean="0"/>
              <a:t>8/17/2015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61A46-95AF-4055-86D9-7AA3B9D4172C}" type="slidenum">
              <a:rPr lang="en-US" smtClean="0"/>
              <a:t>‹#›</a:t>
            </a:fld>
            <a:endParaRPr lang="en-US"/>
          </a:p>
        </p:txBody>
      </p:sp>
    </p:spTree>
    <p:extLst>
      <p:ext uri="{BB962C8B-B14F-4D97-AF65-F5344CB8AC3E}">
        <p14:creationId xmlns:p14="http://schemas.microsoft.com/office/powerpoint/2010/main" val="17444065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r="32318"/>
          <a:stretch/>
        </p:blipFill>
        <p:spPr>
          <a:xfrm>
            <a:off x="0" y="0"/>
            <a:ext cx="9144000" cy="6858001"/>
          </a:xfrm>
          <a:prstGeom prst="rect">
            <a:avLst/>
          </a:prstGeom>
        </p:spPr>
      </p:pic>
      <p:sp>
        <p:nvSpPr>
          <p:cNvPr id="5" name="TextBox 4"/>
          <p:cNvSpPr txBox="1"/>
          <p:nvPr/>
        </p:nvSpPr>
        <p:spPr>
          <a:xfrm>
            <a:off x="0" y="6488668"/>
            <a:ext cx="9144000" cy="400110"/>
          </a:xfrm>
          <a:prstGeom prst="rect">
            <a:avLst/>
          </a:prstGeom>
          <a:solidFill>
            <a:schemeClr val="accent1">
              <a:alpha val="50000"/>
            </a:schemeClr>
          </a:solidFill>
        </p:spPr>
        <p:txBody>
          <a:bodyPr wrap="square" rtlCol="0">
            <a:spAutoFit/>
          </a:bodyPr>
          <a:lstStyle/>
          <a:p>
            <a:pPr algn="ctr"/>
            <a:r>
              <a:rPr lang="en-US" sz="2000" b="1" dirty="0" smtClean="0"/>
              <a:t>Pierce’s Park in Longwood Gardens; courtesy of LongwoodGardens.org</a:t>
            </a:r>
            <a:endParaRPr lang="en-US" sz="2000" b="1" dirty="0"/>
          </a:p>
        </p:txBody>
      </p:sp>
    </p:spTree>
    <p:extLst>
      <p:ext uri="{BB962C8B-B14F-4D97-AF65-F5344CB8AC3E}">
        <p14:creationId xmlns:p14="http://schemas.microsoft.com/office/powerpoint/2010/main" val="12242876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3" name="TextBox 12"/>
          <p:cNvSpPr txBox="1"/>
          <p:nvPr/>
        </p:nvSpPr>
        <p:spPr>
          <a:xfrm>
            <a:off x="2468880" y="0"/>
            <a:ext cx="6675119" cy="1569660"/>
          </a:xfrm>
          <a:prstGeom prst="rect">
            <a:avLst/>
          </a:prstGeom>
          <a:solidFill>
            <a:schemeClr val="accent1">
              <a:lumMod val="40000"/>
              <a:lumOff val="60000"/>
            </a:schemeClr>
          </a:solidFill>
        </p:spPr>
        <p:txBody>
          <a:bodyPr wrap="square" rtlCol="0">
            <a:spAutoFit/>
          </a:bodyPr>
          <a:lstStyle/>
          <a:p>
            <a:r>
              <a:rPr lang="en-US" sz="3200" dirty="0" smtClean="0"/>
              <a:t>Genesis </a:t>
            </a:r>
            <a:r>
              <a:rPr lang="en-US" sz="3200" dirty="0"/>
              <a:t>2.15 NET:  The LORD God took the man and placed him in the orchard in Eden to care for it and to maintain it.</a:t>
            </a:r>
            <a:endParaRPr lang="en-US" sz="3200" dirty="0" smtClean="0"/>
          </a:p>
        </p:txBody>
      </p:sp>
    </p:spTree>
    <p:extLst>
      <p:ext uri="{BB962C8B-B14F-4D97-AF65-F5344CB8AC3E}">
        <p14:creationId xmlns:p14="http://schemas.microsoft.com/office/powerpoint/2010/main" val="21474953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3" name="TextBox 12"/>
          <p:cNvSpPr txBox="1"/>
          <p:nvPr/>
        </p:nvSpPr>
        <p:spPr>
          <a:xfrm>
            <a:off x="2468880" y="3318570"/>
            <a:ext cx="6675119" cy="3539430"/>
          </a:xfrm>
          <a:prstGeom prst="rect">
            <a:avLst/>
          </a:prstGeom>
          <a:solidFill>
            <a:schemeClr val="accent1">
              <a:lumMod val="40000"/>
              <a:lumOff val="60000"/>
            </a:schemeClr>
          </a:solidFill>
        </p:spPr>
        <p:txBody>
          <a:bodyPr wrap="square" rtlCol="0">
            <a:spAutoFit/>
          </a:bodyPr>
          <a:lstStyle/>
          <a:p>
            <a:r>
              <a:rPr lang="en-US" sz="3200" dirty="0" smtClean="0"/>
              <a:t>Genesis </a:t>
            </a:r>
            <a:r>
              <a:rPr lang="en-US" sz="3200" dirty="0"/>
              <a:t>2.16-17 NET:  Then the LORD God commanded the man, </a:t>
            </a:r>
            <a:r>
              <a:rPr lang="en-US" sz="3200" dirty="0" smtClean="0"/>
              <a:t>“</a:t>
            </a:r>
            <a:r>
              <a:rPr lang="en-US" sz="3200" u="sng" dirty="0" smtClean="0"/>
              <a:t>You </a:t>
            </a:r>
            <a:r>
              <a:rPr lang="en-US" sz="3200" u="sng" dirty="0"/>
              <a:t>may freely eat fruit from every tree of the orchard</a:t>
            </a:r>
            <a:r>
              <a:rPr lang="en-US" sz="3200" dirty="0" smtClean="0"/>
              <a:t>, but </a:t>
            </a:r>
            <a:r>
              <a:rPr lang="en-US" sz="3200" dirty="0"/>
              <a:t>you must not eat from the tree of the knowledge of good and evil, for when you eat from it you will surely die</a:t>
            </a:r>
            <a:r>
              <a:rPr lang="en-US" sz="3200" dirty="0" smtClean="0"/>
              <a:t>.”</a:t>
            </a:r>
          </a:p>
        </p:txBody>
      </p:sp>
    </p:spTree>
    <p:extLst>
      <p:ext uri="{BB962C8B-B14F-4D97-AF65-F5344CB8AC3E}">
        <p14:creationId xmlns:p14="http://schemas.microsoft.com/office/powerpoint/2010/main" val="371937050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3" name="TextBox 12"/>
          <p:cNvSpPr txBox="1"/>
          <p:nvPr/>
        </p:nvSpPr>
        <p:spPr>
          <a:xfrm>
            <a:off x="2468880" y="0"/>
            <a:ext cx="6675119" cy="4031873"/>
          </a:xfrm>
          <a:prstGeom prst="rect">
            <a:avLst/>
          </a:prstGeom>
          <a:solidFill>
            <a:schemeClr val="tx2">
              <a:lumMod val="60000"/>
              <a:lumOff val="40000"/>
            </a:schemeClr>
          </a:solidFill>
        </p:spPr>
        <p:txBody>
          <a:bodyPr wrap="square" rtlCol="0">
            <a:spAutoFit/>
          </a:bodyPr>
          <a:lstStyle/>
          <a:p>
            <a:r>
              <a:rPr lang="en-US" sz="3200" b="1" dirty="0" smtClean="0">
                <a:solidFill>
                  <a:srgbClr val="FFFF00"/>
                </a:solidFill>
              </a:rPr>
              <a:t>Relationship:</a:t>
            </a:r>
            <a:r>
              <a:rPr lang="en-US" sz="3200" dirty="0" smtClean="0">
                <a:solidFill>
                  <a:srgbClr val="FFFF00"/>
                </a:solidFill>
              </a:rPr>
              <a:t>  </a:t>
            </a:r>
          </a:p>
          <a:p>
            <a:r>
              <a:rPr lang="en-US" sz="3200" dirty="0" smtClean="0">
                <a:solidFill>
                  <a:schemeClr val="bg1"/>
                </a:solidFill>
              </a:rPr>
              <a:t>Reflect God’s character; represent God; multiply God’s image; rule for God.</a:t>
            </a:r>
          </a:p>
          <a:p>
            <a:endParaRPr lang="en-US" sz="3200" dirty="0" smtClean="0"/>
          </a:p>
          <a:p>
            <a:r>
              <a:rPr lang="en-US" sz="3200" b="1" dirty="0" smtClean="0">
                <a:solidFill>
                  <a:srgbClr val="FFFF00"/>
                </a:solidFill>
              </a:rPr>
              <a:t>Moral Philosophy:</a:t>
            </a:r>
          </a:p>
          <a:p>
            <a:r>
              <a:rPr lang="en-US" sz="3200" dirty="0">
                <a:solidFill>
                  <a:schemeClr val="bg1"/>
                </a:solidFill>
              </a:rPr>
              <a:t>D</a:t>
            </a:r>
            <a:r>
              <a:rPr lang="en-US" sz="3200" dirty="0" smtClean="0">
                <a:solidFill>
                  <a:schemeClr val="bg1"/>
                </a:solidFill>
              </a:rPr>
              <a:t>epend and submit; trust and obey;  do what God says and trust him with everything else.</a:t>
            </a:r>
          </a:p>
        </p:txBody>
      </p:sp>
    </p:spTree>
    <p:extLst>
      <p:ext uri="{BB962C8B-B14F-4D97-AF65-F5344CB8AC3E}">
        <p14:creationId xmlns:p14="http://schemas.microsoft.com/office/powerpoint/2010/main" val="258417602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3" name="TextBox 12"/>
          <p:cNvSpPr txBox="1"/>
          <p:nvPr/>
        </p:nvSpPr>
        <p:spPr>
          <a:xfrm>
            <a:off x="2468880" y="0"/>
            <a:ext cx="6675119" cy="6986528"/>
          </a:xfrm>
          <a:prstGeom prst="rect">
            <a:avLst/>
          </a:prstGeom>
          <a:solidFill>
            <a:schemeClr val="tx2">
              <a:lumMod val="60000"/>
              <a:lumOff val="40000"/>
            </a:schemeClr>
          </a:solidFill>
        </p:spPr>
        <p:txBody>
          <a:bodyPr wrap="square" rtlCol="0">
            <a:spAutoFit/>
          </a:bodyPr>
          <a:lstStyle/>
          <a:p>
            <a:r>
              <a:rPr lang="en-US" sz="3200" b="1" dirty="0" smtClean="0">
                <a:solidFill>
                  <a:srgbClr val="FFFF00"/>
                </a:solidFill>
              </a:rPr>
              <a:t>Relationship:</a:t>
            </a:r>
            <a:r>
              <a:rPr lang="en-US" sz="3200" dirty="0" smtClean="0">
                <a:solidFill>
                  <a:srgbClr val="FFFF00"/>
                </a:solidFill>
              </a:rPr>
              <a:t>  </a:t>
            </a:r>
          </a:p>
          <a:p>
            <a:r>
              <a:rPr lang="en-US" sz="3200" dirty="0" smtClean="0">
                <a:solidFill>
                  <a:schemeClr val="bg1"/>
                </a:solidFill>
              </a:rPr>
              <a:t>Reflect God’s character; represent God; multiply God’s image; rule for God.</a:t>
            </a:r>
          </a:p>
          <a:p>
            <a:endParaRPr lang="en-US" sz="3200" dirty="0" smtClean="0"/>
          </a:p>
          <a:p>
            <a:r>
              <a:rPr lang="en-US" sz="3200" b="1" dirty="0" smtClean="0">
                <a:solidFill>
                  <a:srgbClr val="FFFF00"/>
                </a:solidFill>
              </a:rPr>
              <a:t>Moral Philosophy:</a:t>
            </a:r>
          </a:p>
          <a:p>
            <a:r>
              <a:rPr lang="en-US" sz="3200" dirty="0">
                <a:solidFill>
                  <a:schemeClr val="bg1"/>
                </a:solidFill>
              </a:rPr>
              <a:t>D</a:t>
            </a:r>
            <a:r>
              <a:rPr lang="en-US" sz="3200" dirty="0" smtClean="0">
                <a:solidFill>
                  <a:schemeClr val="bg1"/>
                </a:solidFill>
              </a:rPr>
              <a:t>epend and submit; trust and obey;  do what God says and trust him with everything else.</a:t>
            </a:r>
          </a:p>
          <a:p>
            <a:endParaRPr lang="en-US" sz="3200" dirty="0">
              <a:solidFill>
                <a:schemeClr val="bg1"/>
              </a:solidFill>
            </a:endParaRPr>
          </a:p>
          <a:p>
            <a:r>
              <a:rPr lang="en-US" sz="3200" b="1" dirty="0">
                <a:solidFill>
                  <a:srgbClr val="FFFF00"/>
                </a:solidFill>
              </a:rPr>
              <a:t>Matthew </a:t>
            </a:r>
            <a:r>
              <a:rPr lang="en-US" sz="3200" b="1" dirty="0" smtClean="0">
                <a:solidFill>
                  <a:srgbClr val="FFFF00"/>
                </a:solidFill>
              </a:rPr>
              <a:t>6.33 </a:t>
            </a:r>
            <a:r>
              <a:rPr lang="en-US" sz="3200" b="1" dirty="0">
                <a:solidFill>
                  <a:srgbClr val="FFFF00"/>
                </a:solidFill>
              </a:rPr>
              <a:t>NET:</a:t>
            </a:r>
            <a:r>
              <a:rPr lang="en-US" sz="3200" dirty="0"/>
              <a:t>   </a:t>
            </a:r>
            <a:endParaRPr lang="en-US" sz="3200" dirty="0" smtClean="0"/>
          </a:p>
          <a:p>
            <a:r>
              <a:rPr lang="en-US" sz="3200" dirty="0" smtClean="0">
                <a:solidFill>
                  <a:schemeClr val="bg1"/>
                </a:solidFill>
              </a:rPr>
              <a:t>“But </a:t>
            </a:r>
            <a:r>
              <a:rPr lang="en-US" sz="3200" dirty="0">
                <a:solidFill>
                  <a:schemeClr val="bg1"/>
                </a:solidFill>
              </a:rPr>
              <a:t>above all pursue his kingdom and righteousness, and all these things will be given to you as well.” </a:t>
            </a:r>
            <a:endParaRPr lang="en-US" sz="3200" dirty="0" smtClean="0">
              <a:solidFill>
                <a:schemeClr val="bg1"/>
              </a:solidFill>
            </a:endParaRPr>
          </a:p>
          <a:p>
            <a:endParaRPr lang="en-US" sz="3200" dirty="0" smtClean="0">
              <a:solidFill>
                <a:schemeClr val="bg1"/>
              </a:solidFill>
            </a:endParaRPr>
          </a:p>
        </p:txBody>
      </p:sp>
    </p:spTree>
    <p:extLst>
      <p:ext uri="{BB962C8B-B14F-4D97-AF65-F5344CB8AC3E}">
        <p14:creationId xmlns:p14="http://schemas.microsoft.com/office/powerpoint/2010/main" val="41695965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Adam</a:t>
            </a:r>
            <a:endParaRPr lang="en-US" sz="3200" dirty="0">
              <a:solidFill>
                <a:schemeClr val="tx1"/>
              </a:solidFill>
            </a:endParaRP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Obey</a:t>
            </a:r>
            <a:endParaRPr lang="en-US" sz="3200" dirty="0">
              <a:solidFill>
                <a:schemeClr val="tx1"/>
              </a:solidFill>
            </a:endParaRP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Make his own choices</a:t>
            </a:r>
            <a:endParaRPr lang="en-US" sz="3200" dirty="0">
              <a:solidFill>
                <a:schemeClr val="tx1"/>
              </a:solidFill>
            </a:endParaRP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Physical Blessing</a:t>
            </a:r>
            <a:endParaRPr lang="en-US" sz="3200" dirty="0">
              <a:solidFill>
                <a:schemeClr val="tx1"/>
              </a:solidFill>
            </a:endParaRP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a:t>
            </a:r>
            <a:endParaRPr lang="en-US" sz="3200" dirty="0">
              <a:solidFill>
                <a:schemeClr val="tx1"/>
              </a:solidFill>
            </a:endParaRPr>
          </a:p>
        </p:txBody>
      </p:sp>
    </p:spTree>
    <p:extLst>
      <p:ext uri="{BB962C8B-B14F-4D97-AF65-F5344CB8AC3E}">
        <p14:creationId xmlns:p14="http://schemas.microsoft.com/office/powerpoint/2010/main" val="402728301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a:t>
            </a:r>
            <a:endParaRPr lang="en-US" sz="3200" dirty="0">
              <a:solidFill>
                <a:schemeClr val="tx1"/>
              </a:solidFill>
            </a:endParaRP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Obey</a:t>
            </a:r>
            <a:endParaRPr lang="en-US" sz="3200" dirty="0">
              <a:solidFill>
                <a:schemeClr val="tx1"/>
              </a:solidFill>
            </a:endParaRP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Make YOUR own choices</a:t>
            </a:r>
            <a:endParaRPr lang="en-US" sz="3200" dirty="0">
              <a:solidFill>
                <a:schemeClr val="tx1"/>
              </a:solidFill>
            </a:endParaRP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Physical Blessing</a:t>
            </a:r>
            <a:endParaRPr lang="en-US" sz="3200" dirty="0">
              <a:solidFill>
                <a:schemeClr val="tx1"/>
              </a:solidFill>
            </a:endParaRP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a:t>
            </a:r>
            <a:endParaRPr lang="en-US" sz="3200" dirty="0">
              <a:solidFill>
                <a:schemeClr val="tx1"/>
              </a:solidFill>
            </a:endParaRP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1253996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a:t>
              </a:r>
              <a:endParaRPr lang="en-US" sz="3200" dirty="0">
                <a:solidFill>
                  <a:schemeClr val="tx1"/>
                </a:solidFill>
              </a:endParaRP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Obey</a:t>
              </a:r>
              <a:endParaRPr lang="en-US" sz="3200" dirty="0">
                <a:solidFill>
                  <a:schemeClr val="tx1"/>
                </a:solidFill>
              </a:endParaRP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Make YOUR own choices</a:t>
              </a:r>
              <a:endParaRPr lang="en-US" sz="3200" dirty="0">
                <a:solidFill>
                  <a:schemeClr val="tx1"/>
                </a:solidFill>
              </a:endParaRP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Physical Blessing</a:t>
              </a:r>
              <a:endParaRPr lang="en-US" sz="3200" dirty="0">
                <a:solidFill>
                  <a:schemeClr val="tx1"/>
                </a:solidFill>
              </a:endParaRP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a:t>
              </a:r>
              <a:endParaRPr lang="en-US" sz="3200" dirty="0">
                <a:solidFill>
                  <a:schemeClr val="tx1"/>
                </a:solidFill>
              </a:endParaRP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smtClean="0">
                  <a:solidFill>
                    <a:schemeClr val="bg1"/>
                  </a:solidFill>
                </a:rPr>
                <a:t>?</a:t>
              </a:r>
              <a:endParaRPr lang="en-US" sz="4000" dirty="0">
                <a:solidFill>
                  <a:schemeClr val="bg1"/>
                </a:solidFill>
              </a:endParaRP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a:t>
              </a:r>
              <a:endParaRPr lang="en-US" sz="3200" dirty="0">
                <a:solidFill>
                  <a:schemeClr val="tx1"/>
                </a:solidFill>
              </a:endParaRP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Spiritual</a:t>
              </a:r>
            </a:p>
            <a:p>
              <a:pPr algn="ctr"/>
              <a:r>
                <a:rPr lang="en-US" sz="3200" dirty="0" smtClean="0">
                  <a:solidFill>
                    <a:schemeClr val="tx1"/>
                  </a:solidFill>
                </a:rPr>
                <a:t>Blessing</a:t>
              </a:r>
              <a:endParaRPr lang="en-US" sz="3200" dirty="0">
                <a:solidFill>
                  <a:schemeClr val="tx1"/>
                </a:solidFill>
              </a:endParaRPr>
            </a:p>
          </p:txBody>
        </p:sp>
      </p:grpSp>
    </p:spTree>
    <p:extLst>
      <p:ext uri="{BB962C8B-B14F-4D97-AF65-F5344CB8AC3E}">
        <p14:creationId xmlns:p14="http://schemas.microsoft.com/office/powerpoint/2010/main" val="18781453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r="32318"/>
          <a:stretch/>
        </p:blipFill>
        <p:spPr>
          <a:xfrm>
            <a:off x="0" y="0"/>
            <a:ext cx="9144000" cy="6858001"/>
          </a:xfrm>
          <a:prstGeom prst="rect">
            <a:avLst/>
          </a:prstGeom>
        </p:spPr>
      </p:pic>
      <p:sp>
        <p:nvSpPr>
          <p:cNvPr id="5" name="TextBox 4"/>
          <p:cNvSpPr txBox="1"/>
          <p:nvPr/>
        </p:nvSpPr>
        <p:spPr>
          <a:xfrm>
            <a:off x="3644720" y="0"/>
            <a:ext cx="5499279" cy="6986528"/>
          </a:xfrm>
          <a:prstGeom prst="rect">
            <a:avLst/>
          </a:prstGeom>
          <a:solidFill>
            <a:schemeClr val="accent1">
              <a:lumMod val="40000"/>
              <a:lumOff val="60000"/>
            </a:schemeClr>
          </a:solidFill>
        </p:spPr>
        <p:txBody>
          <a:bodyPr wrap="square" rtlCol="0">
            <a:spAutoFit/>
          </a:bodyPr>
          <a:lstStyle/>
          <a:p>
            <a:r>
              <a:rPr lang="en-US" sz="3200" dirty="0"/>
              <a:t>Genesis 2.4-6 NET:   This is the account of the heavens and the earth when they were created– when the </a:t>
            </a:r>
            <a:r>
              <a:rPr lang="en-US" sz="3200" u="sng" dirty="0"/>
              <a:t>LORD God</a:t>
            </a:r>
            <a:r>
              <a:rPr lang="en-US" sz="3200" dirty="0"/>
              <a:t> made the earth and heavens.  Now no shrub of the field had yet grown on the earth, and no plant of the field had yet sprouted, for the </a:t>
            </a:r>
            <a:r>
              <a:rPr lang="en-US" sz="3200" u="sng" dirty="0"/>
              <a:t>LORD God</a:t>
            </a:r>
            <a:r>
              <a:rPr lang="en-US" sz="3200" dirty="0"/>
              <a:t> had not caused it to rain on the earth, and there was no man to cultivate the ground.  Springs would well up from the earth and water the whole surface of the ground.</a:t>
            </a:r>
          </a:p>
        </p:txBody>
      </p:sp>
    </p:spTree>
    <p:extLst>
      <p:ext uri="{BB962C8B-B14F-4D97-AF65-F5344CB8AC3E}">
        <p14:creationId xmlns:p14="http://schemas.microsoft.com/office/powerpoint/2010/main" val="3331855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r="32318"/>
          <a:stretch/>
        </p:blipFill>
        <p:spPr>
          <a:xfrm>
            <a:off x="0" y="0"/>
            <a:ext cx="9144000" cy="6858001"/>
          </a:xfrm>
          <a:prstGeom prst="rect">
            <a:avLst/>
          </a:prstGeom>
        </p:spPr>
      </p:pic>
      <p:sp>
        <p:nvSpPr>
          <p:cNvPr id="5" name="TextBox 4"/>
          <p:cNvSpPr txBox="1"/>
          <p:nvPr/>
        </p:nvSpPr>
        <p:spPr>
          <a:xfrm>
            <a:off x="0" y="-64264"/>
            <a:ext cx="6297768" cy="6986528"/>
          </a:xfrm>
          <a:prstGeom prst="rect">
            <a:avLst/>
          </a:prstGeom>
          <a:solidFill>
            <a:schemeClr val="accent1">
              <a:lumMod val="40000"/>
              <a:lumOff val="60000"/>
            </a:schemeClr>
          </a:solidFill>
        </p:spPr>
        <p:txBody>
          <a:bodyPr wrap="square" rtlCol="0">
            <a:spAutoFit/>
          </a:bodyPr>
          <a:lstStyle/>
          <a:p>
            <a:r>
              <a:rPr lang="en-US" sz="3200" dirty="0"/>
              <a:t>Genesis 2.7-9 NET:   The LORD God formed the man from the soil of the ground and breathed into his nostrils the breath of life, and the man became a living being.  The LORD God planted an orchard in the east, in Eden; and there he placed the man he had formed.  The LORD God made all kinds of trees grow from the soil, every tree that was pleasing to look at and good for food. (Now the tree of life and the tree of the knowledge of good and evil were in the middle of the orchard.)</a:t>
            </a:r>
          </a:p>
        </p:txBody>
      </p:sp>
    </p:spTree>
    <p:extLst>
      <p:ext uri="{BB962C8B-B14F-4D97-AF65-F5344CB8AC3E}">
        <p14:creationId xmlns:p14="http://schemas.microsoft.com/office/powerpoint/2010/main" val="43941080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r="32318"/>
          <a:stretch/>
        </p:blipFill>
        <p:spPr>
          <a:xfrm>
            <a:off x="0" y="0"/>
            <a:ext cx="9144000" cy="6858001"/>
          </a:xfrm>
          <a:prstGeom prst="rect">
            <a:avLst/>
          </a:prstGeom>
        </p:spPr>
      </p:pic>
      <p:sp>
        <p:nvSpPr>
          <p:cNvPr id="5" name="TextBox 4"/>
          <p:cNvSpPr txBox="1"/>
          <p:nvPr/>
        </p:nvSpPr>
        <p:spPr>
          <a:xfrm>
            <a:off x="0" y="2333685"/>
            <a:ext cx="9144000" cy="4524315"/>
          </a:xfrm>
          <a:prstGeom prst="rect">
            <a:avLst/>
          </a:prstGeom>
          <a:solidFill>
            <a:schemeClr val="accent1">
              <a:lumMod val="40000"/>
              <a:lumOff val="60000"/>
            </a:schemeClr>
          </a:solidFill>
        </p:spPr>
        <p:txBody>
          <a:bodyPr wrap="square" rtlCol="0">
            <a:spAutoFit/>
          </a:bodyPr>
          <a:lstStyle/>
          <a:p>
            <a:r>
              <a:rPr lang="en-US" sz="3200" dirty="0"/>
              <a:t>Genesis 2.10-14 NET:   Now a river flows from Eden to water the orchard, and from there it divides into four headstreams.  The name of the first is </a:t>
            </a:r>
            <a:r>
              <a:rPr lang="en-US" sz="3200" dirty="0" err="1"/>
              <a:t>Pishon</a:t>
            </a:r>
            <a:r>
              <a:rPr lang="en-US" sz="3200" dirty="0"/>
              <a:t>; it runs through the entire land of Havilah, where there is gold.  (The gold of that land is pure; pearls and lapis lazuli are also there).  The name of the second river is Gihon; it runs through the entire land of Cush.  The name of the third river is Tigris; it runs along the east side of Assyria. The fourth river is the Euphrates. </a:t>
            </a:r>
          </a:p>
        </p:txBody>
      </p:sp>
    </p:spTree>
    <p:extLst>
      <p:ext uri="{BB962C8B-B14F-4D97-AF65-F5344CB8AC3E}">
        <p14:creationId xmlns:p14="http://schemas.microsoft.com/office/powerpoint/2010/main" val="426873847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r="32318"/>
          <a:stretch/>
        </p:blipFill>
        <p:spPr>
          <a:xfrm>
            <a:off x="0" y="0"/>
            <a:ext cx="9144000" cy="6858001"/>
          </a:xfrm>
          <a:prstGeom prst="rect">
            <a:avLst/>
          </a:prstGeom>
        </p:spPr>
      </p:pic>
      <p:sp>
        <p:nvSpPr>
          <p:cNvPr id="5" name="TextBox 4"/>
          <p:cNvSpPr txBox="1"/>
          <p:nvPr/>
        </p:nvSpPr>
        <p:spPr>
          <a:xfrm>
            <a:off x="0" y="0"/>
            <a:ext cx="9144000" cy="3539430"/>
          </a:xfrm>
          <a:prstGeom prst="rect">
            <a:avLst/>
          </a:prstGeom>
          <a:solidFill>
            <a:schemeClr val="accent1">
              <a:lumMod val="40000"/>
              <a:lumOff val="60000"/>
            </a:schemeClr>
          </a:solidFill>
        </p:spPr>
        <p:txBody>
          <a:bodyPr wrap="square" rtlCol="0">
            <a:spAutoFit/>
          </a:bodyPr>
          <a:lstStyle/>
          <a:p>
            <a:r>
              <a:rPr lang="en-US" sz="3200" dirty="0"/>
              <a:t>Genesis 2.15-17 NET:   The LORD God took the man and placed him in the orchard in Eden to care for it and to maintain it.  Then the LORD God commanded the man, “You may freely eat fruit from every tree of the orchard, but you must not eat from the tree of the knowledge of good and evil, for when you eat from it you will surely die.”</a:t>
            </a:r>
          </a:p>
        </p:txBody>
      </p:sp>
    </p:spTree>
    <p:extLst>
      <p:ext uri="{BB962C8B-B14F-4D97-AF65-F5344CB8AC3E}">
        <p14:creationId xmlns:p14="http://schemas.microsoft.com/office/powerpoint/2010/main" val="33958293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14900705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3" name="TextBox 12"/>
          <p:cNvSpPr txBox="1"/>
          <p:nvPr/>
        </p:nvSpPr>
        <p:spPr>
          <a:xfrm>
            <a:off x="2468880" y="0"/>
            <a:ext cx="6675119" cy="6986528"/>
          </a:xfrm>
          <a:prstGeom prst="rect">
            <a:avLst/>
          </a:prstGeom>
          <a:solidFill>
            <a:schemeClr val="accent1">
              <a:lumMod val="40000"/>
              <a:lumOff val="60000"/>
            </a:schemeClr>
          </a:solidFill>
        </p:spPr>
        <p:txBody>
          <a:bodyPr wrap="square" rtlCol="0">
            <a:spAutoFit/>
          </a:bodyPr>
          <a:lstStyle/>
          <a:p>
            <a:endParaRPr lang="en-US" sz="3200" dirty="0" smtClean="0"/>
          </a:p>
          <a:p>
            <a:r>
              <a:rPr lang="en-US" sz="3200" dirty="0" smtClean="0"/>
              <a:t>Genesis </a:t>
            </a:r>
            <a:r>
              <a:rPr lang="en-US" sz="3200" dirty="0"/>
              <a:t>2.7 NET:  The LORD God formed the man from the soil of the ground and breathed into his nostrils the breath of life, and the man became a living being</a:t>
            </a:r>
            <a:r>
              <a:rPr lang="en-US" sz="3200" dirty="0" smtClean="0"/>
              <a:t>.</a:t>
            </a:r>
          </a:p>
          <a:p>
            <a:endParaRPr lang="en-US" sz="3200" dirty="0" smtClean="0"/>
          </a:p>
          <a:p>
            <a:endParaRPr lang="en-US" sz="3200" dirty="0"/>
          </a:p>
          <a:p>
            <a:endParaRPr lang="en-US" sz="3200" dirty="0"/>
          </a:p>
          <a:p>
            <a:r>
              <a:rPr lang="en-US" sz="3200" dirty="0"/>
              <a:t>Isaiah 64.8 NET:  Yet, LORD, you are our father. We are the clay, and you are our potter; we are all the product of your </a:t>
            </a:r>
            <a:r>
              <a:rPr lang="en-US" sz="3200" dirty="0" smtClean="0"/>
              <a:t>labor.</a:t>
            </a:r>
          </a:p>
          <a:p>
            <a:endParaRPr lang="en-US" sz="3200" dirty="0" smtClean="0"/>
          </a:p>
        </p:txBody>
      </p:sp>
    </p:spTree>
    <p:extLst>
      <p:ext uri="{BB962C8B-B14F-4D97-AF65-F5344CB8AC3E}">
        <p14:creationId xmlns:p14="http://schemas.microsoft.com/office/powerpoint/2010/main" val="410610614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3" name="TextBox 12"/>
          <p:cNvSpPr txBox="1"/>
          <p:nvPr/>
        </p:nvSpPr>
        <p:spPr>
          <a:xfrm>
            <a:off x="2468880" y="0"/>
            <a:ext cx="6675119" cy="2554545"/>
          </a:xfrm>
          <a:prstGeom prst="rect">
            <a:avLst/>
          </a:prstGeom>
          <a:solidFill>
            <a:schemeClr val="accent1">
              <a:lumMod val="40000"/>
              <a:lumOff val="60000"/>
            </a:schemeClr>
          </a:solidFill>
        </p:spPr>
        <p:txBody>
          <a:bodyPr wrap="square" rtlCol="0">
            <a:spAutoFit/>
          </a:bodyPr>
          <a:lstStyle/>
          <a:p>
            <a:endParaRPr lang="en-US" sz="3200" dirty="0" smtClean="0"/>
          </a:p>
          <a:p>
            <a:r>
              <a:rPr lang="en-US" sz="3200" dirty="0" smtClean="0"/>
              <a:t>Genesis </a:t>
            </a:r>
            <a:r>
              <a:rPr lang="en-US" sz="3200" dirty="0"/>
              <a:t>2.7 NET:  The LORD God formed the man </a:t>
            </a:r>
            <a:r>
              <a:rPr lang="en-US" sz="3200" dirty="0" smtClean="0"/>
              <a:t>[</a:t>
            </a:r>
            <a:r>
              <a:rPr lang="he-IL" sz="3200" dirty="0">
                <a:latin typeface="Times New Roman" panose="02020603050405020304" pitchFamily="18" charset="0"/>
                <a:cs typeface="Times New Roman" panose="02020603050405020304" pitchFamily="18" charset="0"/>
              </a:rPr>
              <a:t>אָדָם</a:t>
            </a:r>
            <a:r>
              <a:rPr lang="en-US" sz="3200" dirty="0" smtClean="0"/>
              <a:t>] from </a:t>
            </a:r>
            <a:r>
              <a:rPr lang="en-US" sz="3200" dirty="0"/>
              <a:t>the soil of the ground </a:t>
            </a:r>
            <a:r>
              <a:rPr lang="en-US" sz="3200" dirty="0" smtClean="0"/>
              <a:t>[</a:t>
            </a:r>
            <a:r>
              <a:rPr lang="he-IL" sz="3200" dirty="0">
                <a:latin typeface="Times New Roman" panose="02020603050405020304" pitchFamily="18" charset="0"/>
                <a:cs typeface="Times New Roman" panose="02020603050405020304" pitchFamily="18" charset="0"/>
              </a:rPr>
              <a:t>אֲדָמָה</a:t>
            </a:r>
            <a:r>
              <a:rPr lang="en-US" sz="3200" dirty="0" smtClean="0"/>
              <a:t>]…</a:t>
            </a:r>
          </a:p>
          <a:p>
            <a:endParaRPr lang="en-US" sz="3200" dirty="0" smtClean="0"/>
          </a:p>
        </p:txBody>
      </p:sp>
    </p:spTree>
    <p:extLst>
      <p:ext uri="{BB962C8B-B14F-4D97-AF65-F5344CB8AC3E}">
        <p14:creationId xmlns:p14="http://schemas.microsoft.com/office/powerpoint/2010/main" val="3392881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AC13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994" r="32317"/>
          <a:stretch/>
        </p:blipFill>
        <p:spPr>
          <a:xfrm>
            <a:off x="2468880" y="0"/>
            <a:ext cx="6675120" cy="6858001"/>
          </a:xfrm>
          <a:prstGeom prst="rect">
            <a:avLst/>
          </a:prstGeom>
        </p:spPr>
      </p:pic>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prstClr val="black"/>
                    </a:solidFill>
                  </a:rPr>
                  <a:t>Creation</a:t>
                </a:r>
                <a:endParaRPr lang="en-US" sz="3000" b="1" dirty="0">
                  <a:solidFill>
                    <a:prstClr val="black"/>
                  </a:solidFill>
                </a:endParaRP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3" name="TextBox 12"/>
          <p:cNvSpPr txBox="1"/>
          <p:nvPr/>
        </p:nvSpPr>
        <p:spPr>
          <a:xfrm>
            <a:off x="2468880" y="0"/>
            <a:ext cx="6675119" cy="2062103"/>
          </a:xfrm>
          <a:prstGeom prst="rect">
            <a:avLst/>
          </a:prstGeom>
          <a:solidFill>
            <a:schemeClr val="accent1">
              <a:lumMod val="40000"/>
              <a:lumOff val="60000"/>
            </a:schemeClr>
          </a:solidFill>
        </p:spPr>
        <p:txBody>
          <a:bodyPr wrap="square" rtlCol="0">
            <a:spAutoFit/>
          </a:bodyPr>
          <a:lstStyle/>
          <a:p>
            <a:r>
              <a:rPr lang="en-US" sz="3200" dirty="0" smtClean="0"/>
              <a:t>Genesis 2.8 </a:t>
            </a:r>
            <a:r>
              <a:rPr lang="en-US" sz="3200" dirty="0"/>
              <a:t>NET:  </a:t>
            </a:r>
            <a:r>
              <a:rPr lang="en-US" sz="3200" dirty="0" smtClean="0"/>
              <a:t>The </a:t>
            </a:r>
            <a:r>
              <a:rPr lang="en-US" sz="3200" dirty="0"/>
              <a:t>LORD God planted an orchard in the east, in Eden; and there he placed the man he had formed</a:t>
            </a:r>
            <a:r>
              <a:rPr lang="en-US" sz="3200" dirty="0" smtClean="0"/>
              <a:t>.</a:t>
            </a:r>
          </a:p>
        </p:txBody>
      </p:sp>
    </p:spTree>
    <p:extLst>
      <p:ext uri="{BB962C8B-B14F-4D97-AF65-F5344CB8AC3E}">
        <p14:creationId xmlns:p14="http://schemas.microsoft.com/office/powerpoint/2010/main" val="4324647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368</TotalTime>
  <Words>763</Words>
  <Application>Microsoft Office PowerPoint</Application>
  <PresentationFormat>On-screen Show (4:3)</PresentationFormat>
  <Paragraphs>92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14</cp:revision>
  <dcterms:created xsi:type="dcterms:W3CDTF">2015-08-12T19:47:26Z</dcterms:created>
  <dcterms:modified xsi:type="dcterms:W3CDTF">2015-08-17T13:00:22Z</dcterms:modified>
</cp:coreProperties>
</file>